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2153"/>
    <a:srgbClr val="DEF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2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74FD5-B859-D545-A012-FB93EBAB4A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59CF5E-ADC3-9B40-808B-B7094D552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9E691-E38B-B843-BA9D-9EB583B53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10F-ED65-244E-9D30-03C17905AFA4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009E0-3EE8-1C46-A551-54684CD72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BD1AC-9FAB-7047-9AF5-C9163F898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1EA2-9DA8-1B43-91B0-15D3C46D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7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9270A-D481-EF48-8CBE-25F89B816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4C0BEB-56C4-FE42-9A38-395DB18D4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931A1-77ED-2B47-9370-B5E5B205F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10F-ED65-244E-9D30-03C17905AFA4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7E70C-C56A-2B4F-A976-5FAC61593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21340-FFDA-1648-9CCF-41D68A382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1EA2-9DA8-1B43-91B0-15D3C46D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9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E4DED1-E802-584F-A1BF-FF2EB3402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D91A92-682E-754F-8031-463416A80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708D7-A71E-0548-B564-A73B13146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10F-ED65-244E-9D30-03C17905AFA4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C948F-676A-1849-ACC9-50352EBB0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68BBB-82C3-5B4F-B6AA-D325A93F7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1EA2-9DA8-1B43-91B0-15D3C46D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17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DB2449A-0D16-2C49-827F-91E96442EF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7600" y="4165200"/>
            <a:ext cx="1828800" cy="18288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en-CA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6773085-897E-1D43-A5D7-9CB9E340C6C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17600" y="4165200"/>
            <a:ext cx="1828800" cy="18288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874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4BABA-65F9-8345-A4F1-7004F632D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1EE12-3A63-C949-A8DE-2C56BA6B8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1B872-2B2D-824D-A498-B252FC9F9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10F-ED65-244E-9D30-03C17905AFA4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EF2BB-BFD6-B644-AFD1-4FDF0F4C5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8DB4C-F80B-C64D-9679-57D9F7054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1EA2-9DA8-1B43-91B0-15D3C46D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3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50255-F956-F340-A583-4436917DF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1AF15-F2C6-2E41-863B-D7E07B14F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E825-05C3-BF4E-BF65-161CE953D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10F-ED65-244E-9D30-03C17905AFA4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62496-E9FF-3D4B-A97D-4C10BB46E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88D16-E443-A04D-94FC-ACAC24EE5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1EA2-9DA8-1B43-91B0-15D3C46D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4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8CC15-A8EE-EA4F-B319-2ADD2F49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74B99-B003-FD4F-924D-22B929301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F259C3-FE6B-5D4F-B87F-63A70D075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C1028D-D2B3-434D-81B4-DBD4F16AE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10F-ED65-244E-9D30-03C17905AFA4}" type="datetimeFigureOut">
              <a:rPr lang="en-US" smtClean="0"/>
              <a:t>3/10/23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34AC71-1A4A-AF47-A0D9-9D621FEE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A64A4-DDD5-B445-8758-1687433C4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1EA2-9DA8-1B43-91B0-15D3C46D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8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CFF2-BE3E-8849-AEF5-7FDA04485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DA0E8-5199-7447-993F-4D42EBC5E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DCF5BC-989A-884A-A632-B7F70E133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9579C2-1C26-A04D-AF94-63CEF7B0D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D86AD6-E1C9-DD43-BEB7-07C960794B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CDBF0E-F031-7E43-B358-808831CE5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10F-ED65-244E-9D30-03C17905AFA4}" type="datetimeFigureOut">
              <a:rPr lang="en-US" smtClean="0"/>
              <a:t>3/10/23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90442A-9CD4-2046-BE86-F17570964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D33592-0758-0E43-B1C9-C6B6EA39A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1EA2-9DA8-1B43-91B0-15D3C46D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5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E73E6-3B24-0242-972C-18D627A2D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C411FB-09DF-644F-8E21-AC782DCB4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10F-ED65-244E-9D30-03C17905AFA4}" type="datetimeFigureOut">
              <a:rPr lang="en-US" smtClean="0"/>
              <a:t>3/10/23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9896E1-A39A-1E4F-AF20-3C4DB124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A0B38C-1008-2443-8272-56207AF6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1EA2-9DA8-1B43-91B0-15D3C46D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5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565248-219E-BB48-93DA-170BC95DB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10F-ED65-244E-9D30-03C17905AFA4}" type="datetimeFigureOut">
              <a:rPr lang="en-US" smtClean="0"/>
              <a:t>3/10/23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A9C741-F7C8-674A-960E-455FC1BE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CD299-6902-174F-B32A-1C5587BC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1EA2-9DA8-1B43-91B0-15D3C46D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8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08725-6A32-9E4A-A1C4-035C5EB21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12217-0B19-CF4C-805A-9EAF71675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1E47A-D289-034B-8FFC-711EE37DC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10C37-4C0A-C343-981E-285F7AE63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10F-ED65-244E-9D30-03C17905AFA4}" type="datetimeFigureOut">
              <a:rPr lang="en-US" smtClean="0"/>
              <a:t>3/10/23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9D044-8501-0C48-9B66-C2F13569E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2DF50-1827-8E4B-8577-A244B43BF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1EA2-9DA8-1B43-91B0-15D3C46D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6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4073B-DA7A-4A43-BC2E-D01B1A525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C4A45E-2C0A-2549-A4E7-61971DE84C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30E7A-C318-604A-8BBF-4716E9487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551E8-6820-FF41-B9C3-E1CEE0763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10F-ED65-244E-9D30-03C17905AFA4}" type="datetimeFigureOut">
              <a:rPr lang="en-US" smtClean="0"/>
              <a:t>3/10/23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86208-2D29-864E-B62C-38EFE65FD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A2C75-BF50-354B-A6F5-F4F397C88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1EA2-9DA8-1B43-91B0-15D3C46D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A89DCF-4582-384D-AC6B-ABCB688A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DBF9B-D2A1-374C-ADF7-B3D72BDA0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EC8A4-C216-C843-8D0E-22C890FF6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2310F-ED65-244E-9D30-03C17905AFA4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234F0-E412-544B-9E4A-65C44C444A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A7F08-8148-A944-9A2C-2A58F9941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11EA2-9DA8-1B43-91B0-15D3C46D1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2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tcps2core.ca/welcome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salisbury@loyalistcollege.co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loyalistappliedresearch.com/research-ethics-board-ario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thics.gc.ca/eng/policy-politique_tcps2-eptc2_2018.html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pc.on.ca/resource/a-guide-to-the-personal-health-information-protection-act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oyalistappliedresearch.com/research-ethics-board-ario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thics.gc.ca/eng/policy-politique_tcps2-eptc2_2018.html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cps2core.ca/welcome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3B4B884-DB50-5345-A763-E27619A5FE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D78D47-AAC2-2348-B96A-15B3A90F154A}"/>
              </a:ext>
            </a:extLst>
          </p:cNvPr>
          <p:cNvSpPr txBox="1"/>
          <p:nvPr/>
        </p:nvSpPr>
        <p:spPr>
          <a:xfrm>
            <a:off x="720800" y="661292"/>
            <a:ext cx="6422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Research Ethics Board </a:t>
            </a:r>
          </a:p>
          <a:p>
            <a:endParaRPr lang="en-US" sz="5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A4973E-79BB-F742-9613-F1E252EA9BB8}"/>
              </a:ext>
            </a:extLst>
          </p:cNvPr>
          <p:cNvSpPr txBox="1"/>
          <p:nvPr/>
        </p:nvSpPr>
        <p:spPr>
          <a:xfrm>
            <a:off x="720800" y="5994776"/>
            <a:ext cx="6422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November 2021</a:t>
            </a:r>
            <a:endParaRPr lang="en-US" sz="1600" b="1" dirty="0">
              <a:solidFill>
                <a:srgbClr val="DEFF8A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F90FF8-A230-8B46-814A-DDBF7E050C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914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What Project Require REB Approval? Continued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884727"/>
            <a:ext cx="95541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Student- and course-based research involving human participants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Researchers outside the College who wish to conduct research using any member of the College community or College resources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No data collection may begin until a researcher has submitted an application to the REB and it has been approved by the REB</a:t>
            </a:r>
            <a:endParaRPr lang="en-US" sz="2000" dirty="0">
              <a:latin typeface="Open Sans" panose="020B0606030504020204"/>
            </a:endParaRPr>
          </a:p>
          <a:p>
            <a:endParaRPr lang="en-CA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1748874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Projects not Requiring REB Approval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353266"/>
            <a:ext cx="95541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Evaluations part of regular college business</a:t>
            </a:r>
          </a:p>
          <a:p>
            <a:pPr marL="114300"/>
            <a:r>
              <a:rPr lang="en-CA" sz="2000" dirty="0">
                <a:latin typeface="Open Sans" panose="020B0606030504020204"/>
              </a:rPr>
              <a:t>(Student tests/exams, employee performance review)</a:t>
            </a:r>
          </a:p>
          <a:p>
            <a:pPr marL="114300"/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Quality assurance studies/surveys</a:t>
            </a:r>
          </a:p>
          <a:p>
            <a:pPr marL="114300"/>
            <a:r>
              <a:rPr lang="en-CA" sz="2000" dirty="0">
                <a:latin typeface="Open Sans" panose="020B0606030504020204"/>
              </a:rPr>
              <a:t>(Key Performance Indicators; student performance rates)</a:t>
            </a:r>
          </a:p>
          <a:p>
            <a:pPr marL="114300"/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Usage/service surveys</a:t>
            </a:r>
          </a:p>
          <a:p>
            <a:pPr marL="114300"/>
            <a:r>
              <a:rPr lang="en-CA" sz="2000" dirty="0">
                <a:latin typeface="Open Sans" panose="020B0606030504020204"/>
              </a:rPr>
              <a:t>(e.g. a library or cafeteria survey on usage/feedback)</a:t>
            </a:r>
          </a:p>
          <a:p>
            <a:pPr marL="114300"/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Data collected  for college decision-making</a:t>
            </a:r>
          </a:p>
          <a:p>
            <a:pPr marL="114300"/>
            <a:r>
              <a:rPr lang="en-CA" sz="2000" dirty="0">
                <a:latin typeface="Open Sans" panose="020B0606030504020204"/>
              </a:rPr>
              <a:t>(Program reviews, student course evaluations)</a:t>
            </a:r>
          </a:p>
          <a:p>
            <a:pPr marL="114300"/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Use of secondary data from public sources</a:t>
            </a:r>
          </a:p>
          <a:p>
            <a:endParaRPr lang="en-CA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24207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Applying for REB Approval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353266"/>
            <a:ext cx="95541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Step 1: Complete TCPS 2 online tutorial</a:t>
            </a:r>
          </a:p>
          <a:p>
            <a:pPr marL="75438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/>
                <a:hlinkClick r:id="rId3"/>
              </a:rPr>
              <a:t>http://tcps2core.ca/welcome</a:t>
            </a:r>
            <a:r>
              <a:rPr lang="en-CA" sz="2000" dirty="0">
                <a:latin typeface="Open Sans" panose="020B0606030504020204"/>
              </a:rPr>
              <a:t> </a:t>
            </a:r>
          </a:p>
          <a:p>
            <a:pPr marL="754380" lvl="1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Fill out appropriate application form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CA" sz="2000" dirty="0">
                <a:latin typeface="Open Sans" panose="020B0606030504020204"/>
              </a:rPr>
              <a:t>Loyalist application (if study is at Loyalist only)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CA" sz="2000" dirty="0">
                <a:latin typeface="Open Sans" panose="020B0606030504020204"/>
              </a:rPr>
              <a:t>Or multi-site application if conducting research at more than one college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Include all consent forms, information letters, questionnaires and supporting documents with application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r>
              <a:rPr lang="en-CA" sz="2000" dirty="0">
                <a:latin typeface="Open Sans" panose="020B0606030504020204"/>
              </a:rPr>
              <a:t>If you have questions, contact: </a:t>
            </a:r>
          </a:p>
          <a:p>
            <a:endParaRPr lang="en-CA" sz="2000" dirty="0">
              <a:latin typeface="Open Sans" panose="020B0606030504020204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en-CA" sz="2000" dirty="0">
                <a:latin typeface="Open Sans" panose="020B0606030504020204"/>
              </a:rPr>
              <a:t>Kurstin Salisbury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en-CA" sz="2000" dirty="0">
                <a:latin typeface="Open Sans" panose="020B0606030504020204"/>
              </a:rPr>
              <a:t>Applied Research &amp; Innovation Department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en-CA" sz="2000" dirty="0">
                <a:latin typeface="Open Sans" panose="020B0606030504020204"/>
              </a:rPr>
              <a:t>(613) 969-1913, ext. 2275 </a:t>
            </a:r>
            <a:r>
              <a:rPr lang="en-CA" sz="2000" dirty="0">
                <a:latin typeface="Open Sans" panose="020B0606030504020204"/>
                <a:hlinkClick r:id="rId4"/>
              </a:rPr>
              <a:t>ksalisbury@loyalistcollege.com</a:t>
            </a:r>
            <a:r>
              <a:rPr lang="en-CA" sz="2000" dirty="0">
                <a:latin typeface="Open Sans" panose="020B0606030504020204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49045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Application Process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353266"/>
            <a:ext cx="95541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CA" sz="2000" dirty="0">
                <a:latin typeface="Open Sans" panose="020B0606030504020204"/>
              </a:rPr>
              <a:t>Important reminders about application process:</a:t>
            </a:r>
          </a:p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Staff will answer basic questions about an application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Staff role is not to edit, proof-read, analyze or evaluate the quality of your application or your research methodology</a:t>
            </a:r>
          </a:p>
          <a:p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Submit your application to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The REB strives to review and respond to applications within two weeks (not in July and August)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Multi-site REB reviews – for a study at more than one college – typically take longer for approval </a:t>
            </a:r>
            <a:endParaRPr lang="en-US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40886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REB Evaluation Process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353266"/>
            <a:ext cx="95541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  <a:p>
            <a:pPr marL="114300" indent="0">
              <a:buNone/>
            </a:pPr>
            <a:r>
              <a:rPr lang="en-CA" sz="2000" dirty="0">
                <a:latin typeface="Open Sans" panose="020B0606030504020204"/>
              </a:rPr>
              <a:t>Types of review</a:t>
            </a:r>
          </a:p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  <a:p>
            <a:pPr marL="628650" indent="-514350">
              <a:buFont typeface="+mj-lt"/>
              <a:buAutoNum type="arabicPeriod"/>
            </a:pPr>
            <a:r>
              <a:rPr lang="en-CA" sz="2000" dirty="0">
                <a:latin typeface="Open Sans" panose="020B0606030504020204"/>
              </a:rPr>
              <a:t>Delegated review: if study is deemed minimal risk, REB chair and one member review</a:t>
            </a:r>
          </a:p>
          <a:p>
            <a:pPr marL="628650" indent="-514350">
              <a:buFont typeface="+mj-lt"/>
              <a:buAutoNum type="arabicPeriod"/>
            </a:pPr>
            <a:endParaRPr lang="en-CA" sz="2000" dirty="0">
              <a:latin typeface="Open Sans" panose="020B0606030504020204"/>
            </a:endParaRPr>
          </a:p>
          <a:p>
            <a:pPr marL="628650" indent="-514350">
              <a:buFont typeface="+mj-lt"/>
              <a:buAutoNum type="arabicPeriod"/>
            </a:pPr>
            <a:r>
              <a:rPr lang="en-CA" sz="2000" dirty="0">
                <a:latin typeface="Open Sans" panose="020B0606030504020204"/>
              </a:rPr>
              <a:t>Full-board review: if study is deemed of higher risk, a quorum of REB members review/discuss at monthly meeting</a:t>
            </a:r>
          </a:p>
        </p:txBody>
      </p:sp>
    </p:spTree>
    <p:extLst>
      <p:ext uri="{BB962C8B-B14F-4D97-AF65-F5344CB8AC3E}">
        <p14:creationId xmlns:p14="http://schemas.microsoft.com/office/powerpoint/2010/main" val="1251897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Assessment Criteria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353266"/>
            <a:ext cx="95541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CA" sz="2000" dirty="0">
                <a:latin typeface="Open Sans" panose="020B0606030504020204"/>
              </a:rPr>
              <a:t>Level of risk to participants</a:t>
            </a:r>
          </a:p>
          <a:p>
            <a:pPr>
              <a:buFont typeface="Wingdings" panose="05000000000000000000" pitchFamily="2" charset="2"/>
              <a:buChar char="ü"/>
            </a:pPr>
            <a:endParaRPr lang="en-CA" sz="2000" dirty="0">
              <a:latin typeface="Open Sans" panose="020B060603050402020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CA" sz="2000" dirty="0">
                <a:latin typeface="Open Sans" panose="020B0606030504020204"/>
              </a:rPr>
              <a:t>Informed consent</a:t>
            </a:r>
          </a:p>
          <a:p>
            <a:pPr>
              <a:buFont typeface="Wingdings" panose="05000000000000000000" pitchFamily="2" charset="2"/>
              <a:buChar char="ü"/>
            </a:pPr>
            <a:endParaRPr lang="en-CA" sz="2000" dirty="0">
              <a:latin typeface="Open Sans" panose="020B060603050402020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CA" sz="2000" dirty="0">
                <a:latin typeface="Open Sans" panose="020B0606030504020204"/>
              </a:rPr>
              <a:t>Precautions/considerations for vulnerable populations</a:t>
            </a:r>
          </a:p>
          <a:p>
            <a:pPr>
              <a:buFont typeface="Wingdings" panose="05000000000000000000" pitchFamily="2" charset="2"/>
              <a:buChar char="ü"/>
            </a:pPr>
            <a:endParaRPr lang="en-CA" sz="2000" dirty="0">
              <a:latin typeface="Open Sans" panose="020B060603050402020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CA" sz="2000" dirty="0">
                <a:latin typeface="Open Sans" panose="020B0606030504020204"/>
              </a:rPr>
              <a:t>Safeguards: privacy and confidentiality</a:t>
            </a:r>
          </a:p>
          <a:p>
            <a:pPr>
              <a:buFont typeface="Wingdings" panose="05000000000000000000" pitchFamily="2" charset="2"/>
              <a:buChar char="ü"/>
            </a:pPr>
            <a:endParaRPr lang="en-CA" sz="2000" dirty="0">
              <a:latin typeface="Open Sans" panose="020B060603050402020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CA" sz="2000" dirty="0">
                <a:latin typeface="Open Sans" panose="020B0606030504020204"/>
              </a:rPr>
              <a:t>Potential conflict of interest</a:t>
            </a:r>
          </a:p>
        </p:txBody>
      </p:sp>
    </p:spTree>
    <p:extLst>
      <p:ext uri="{BB962C8B-B14F-4D97-AF65-F5344CB8AC3E}">
        <p14:creationId xmlns:p14="http://schemas.microsoft.com/office/powerpoint/2010/main" val="3574954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Informed Consent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353266"/>
            <a:ext cx="95541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  <a:p>
            <a:pPr marL="114300" indent="0">
              <a:buNone/>
            </a:pPr>
            <a:r>
              <a:rPr lang="en-CA" sz="2000" dirty="0">
                <a:latin typeface="Open Sans" panose="020B0606030504020204"/>
              </a:rPr>
              <a:t>Researchers must fully &amp; clearly inform participants:</a:t>
            </a:r>
          </a:p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About the purpose and nature of the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About potential risk(s) and benefit(s) to participants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Their participation is entirely voluntary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They may withdraw at any time, without providing a reason, without penalty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That if they are not able to give informed consent, they are not eligible to participate</a:t>
            </a:r>
          </a:p>
        </p:txBody>
      </p:sp>
    </p:spTree>
    <p:extLst>
      <p:ext uri="{BB962C8B-B14F-4D97-AF65-F5344CB8AC3E}">
        <p14:creationId xmlns:p14="http://schemas.microsoft.com/office/powerpoint/2010/main" val="381914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Informed Consent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353266"/>
            <a:ext cx="9554168" cy="5361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  <a:p>
            <a:pPr marL="114300" lvl="0">
              <a:spcBef>
                <a:spcPct val="20000"/>
              </a:spcBef>
              <a:buClr>
                <a:srgbClr val="A9A57C"/>
              </a:buClr>
            </a:pPr>
            <a:r>
              <a:rPr lang="en-CA" sz="2000" u="sng" dirty="0">
                <a:solidFill>
                  <a:srgbClr val="2F2B20"/>
                </a:solidFill>
                <a:latin typeface="Open Sans" panose="020B0606030504020204"/>
              </a:rPr>
              <a:t>Important reminders:</a:t>
            </a:r>
          </a:p>
          <a:p>
            <a:pPr marL="114300" lvl="0">
              <a:spcBef>
                <a:spcPct val="20000"/>
              </a:spcBef>
              <a:buClr>
                <a:srgbClr val="A9A57C"/>
              </a:buClr>
            </a:pPr>
            <a:endParaRPr lang="en-US" sz="2000" dirty="0">
              <a:solidFill>
                <a:srgbClr val="2F2B20"/>
              </a:solidFill>
              <a:latin typeface="Open Sans" panose="020B0606030504020204"/>
            </a:endParaRP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2F2B20"/>
                </a:solidFill>
                <a:latin typeface="Open Sans" panose="020B0606030504020204"/>
              </a:rPr>
              <a:t>Consent forms must be clear and easy to understand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endParaRPr lang="en-US" sz="2000" dirty="0">
              <a:solidFill>
                <a:srgbClr val="2F2B20"/>
              </a:solidFill>
              <a:latin typeface="Open Sans" panose="020B0606030504020204"/>
            </a:endParaRP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2F2B20"/>
                </a:solidFill>
                <a:latin typeface="Open Sans" panose="020B0606030504020204"/>
              </a:rPr>
              <a:t>Participants should </a:t>
            </a:r>
            <a:r>
              <a:rPr lang="en-US" sz="2000" i="1" dirty="0">
                <a:solidFill>
                  <a:srgbClr val="2F2B20"/>
                </a:solidFill>
                <a:latin typeface="Open Sans" panose="020B0606030504020204"/>
              </a:rPr>
              <a:t>actively</a:t>
            </a:r>
            <a:r>
              <a:rPr lang="en-US" sz="2000" dirty="0">
                <a:solidFill>
                  <a:srgbClr val="2F2B20"/>
                </a:solidFill>
                <a:latin typeface="Open Sans" panose="020B0606030504020204"/>
              </a:rPr>
              <a:t> choose whether or not to participate 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endParaRPr lang="en-US" sz="2000" dirty="0">
              <a:solidFill>
                <a:srgbClr val="2F2B20"/>
              </a:solidFill>
              <a:latin typeface="Open Sans" panose="020B0606030504020204"/>
            </a:endParaRP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2F2B20"/>
                </a:solidFill>
                <a:latin typeface="Open Sans" panose="020B0606030504020204"/>
              </a:rPr>
              <a:t>A lack of response (i.e. a statement such as: “Your consent to participate will be assumed unless you indicate otherwise to the researchers”) does not qualify as informed consent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endParaRPr lang="en-US" sz="2000" dirty="0">
              <a:solidFill>
                <a:srgbClr val="2F2B20"/>
              </a:solidFill>
              <a:latin typeface="Open Sans" panose="020B0606030504020204"/>
            </a:endParaRP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2F2B20"/>
                </a:solidFill>
                <a:latin typeface="Open Sans" panose="020B0606030504020204"/>
              </a:rPr>
              <a:t>Written consent is not required in all circumstances. For example, it may be acceptable to require participants click a box in an online survey or provide verbal consent</a:t>
            </a: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endParaRPr lang="en-US" sz="2200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2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Privacy and Confidentiality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353266"/>
            <a:ext cx="9554168" cy="542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Informed Consent forms must tell participants how their privacy and confidentiality will be assured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Privacy of participants </a:t>
            </a:r>
            <a:r>
              <a:rPr lang="en-CA" sz="2000" u="sng" dirty="0">
                <a:latin typeface="Open Sans" panose="020B0606030504020204"/>
              </a:rPr>
              <a:t>must</a:t>
            </a:r>
            <a:r>
              <a:rPr lang="en-CA" sz="2000" dirty="0">
                <a:latin typeface="Open Sans" panose="020B0606030504020204"/>
              </a:rPr>
              <a:t> be maintained </a:t>
            </a:r>
            <a:r>
              <a:rPr lang="en-CA" sz="2000" i="1" dirty="0">
                <a:latin typeface="Open Sans" panose="020B0606030504020204"/>
              </a:rPr>
              <a:t>during </a:t>
            </a:r>
            <a:r>
              <a:rPr lang="en-CA" sz="2000" dirty="0">
                <a:latin typeface="Open Sans" panose="020B0606030504020204"/>
              </a:rPr>
              <a:t>the research stage and </a:t>
            </a:r>
            <a:r>
              <a:rPr lang="en-CA" sz="2000" i="1" dirty="0">
                <a:latin typeface="Open Sans" panose="020B0606030504020204"/>
              </a:rPr>
              <a:t>afterwards </a:t>
            </a:r>
            <a:r>
              <a:rPr lang="en-CA" sz="2000" dirty="0">
                <a:latin typeface="Open Sans" panose="020B0606030504020204"/>
              </a:rPr>
              <a:t>(data collection and disposal)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Data storage: locked file cabinets, locked office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Limited access: coding of data, security clearance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Technological safeguards: password protected, encryption, biometrics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Data sent to the United States, or uploaded to U.S.-based servers (e.g. Survey Monkey), are  open to access by U.S. regulatory bodies.  Researchers must inform participants of this fact.</a:t>
            </a:r>
            <a:endParaRPr lang="en-US" sz="2000" dirty="0">
              <a:latin typeface="Open Sans" panose="020B0606030504020204"/>
            </a:endParaRPr>
          </a:p>
          <a:p>
            <a:pPr marL="342900" lvl="0" indent="-228600">
              <a:spcBef>
                <a:spcPct val="20000"/>
              </a:spcBef>
              <a:buClr>
                <a:srgbClr val="A9A57C"/>
              </a:buClr>
              <a:buFont typeface="Arial" pitchFamily="34" charset="0"/>
              <a:buChar char="•"/>
            </a:pPr>
            <a:endParaRPr lang="en-US" sz="2200" dirty="0">
              <a:solidFill>
                <a:srgbClr val="2F2B20"/>
              </a:solidFill>
            </a:endParaRPr>
          </a:p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0136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Personal Health Information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353266"/>
            <a:ext cx="95541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2000" b="1" dirty="0">
                <a:latin typeface="Open Sans" panose="020B0606030504020204"/>
              </a:rPr>
              <a:t>PHIPA Requirements  </a:t>
            </a:r>
            <a:endParaRPr lang="en-US" sz="2000" dirty="0">
              <a:latin typeface="Open Sans" panose="020B0606030504020204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/>
              </a:rPr>
              <a:t>Paper files with identifiable information must be kept in a locked cabinet in a locked office (e.g. not at home)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/>
              </a:rPr>
              <a:t>Electronic files with identifiable information must be stored on a password-protected computer on a secure network (i.e.  virus protection, file backup, firewall) or they must be encrypted.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/>
              </a:rPr>
              <a:t>Electronic files with identifiable information may be stored on mobile devices (e.g. laptop, CD, USB, PDA), but no alternative method of storage; these files must be encrypted.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/>
              </a:rPr>
              <a:t>Identifying and/or identifiable PHI cannot be transmitted by email unless it is encrypted</a:t>
            </a:r>
          </a:p>
          <a:p>
            <a:pPr marL="114300" indent="0">
              <a:buNone/>
            </a:pPr>
            <a:endParaRPr lang="en-US" sz="2000" dirty="0">
              <a:latin typeface="Open Sans" panose="020B0606030504020204"/>
            </a:endParaRPr>
          </a:p>
          <a:p>
            <a:pPr marL="114300" indent="0">
              <a:buNone/>
            </a:pPr>
            <a:r>
              <a:rPr lang="en-US" sz="2000" b="1" dirty="0">
                <a:latin typeface="Open Sans" panose="020B0606030504020204"/>
              </a:rPr>
              <a:t>Coding</a:t>
            </a:r>
            <a:endParaRPr lang="en-US" sz="2000" dirty="0">
              <a:latin typeface="Open Sans" panose="020B0606030504020204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/>
              </a:rPr>
              <a:t>Identifying and/or identifiable PHI must be protected by coding system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/>
              </a:rPr>
              <a:t>The code (study ID and identifiable PHI) must be isolated from study data and stored in a secure manner</a:t>
            </a:r>
            <a:endParaRPr lang="en-US" sz="2200" dirty="0">
              <a:solidFill>
                <a:srgbClr val="2F2B20"/>
              </a:solidFill>
            </a:endParaRPr>
          </a:p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61243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Terms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222990"/>
            <a:ext cx="95541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endParaRPr lang="en-CA" sz="2000" b="1" dirty="0">
              <a:latin typeface="Open Sans"/>
            </a:endParaRPr>
          </a:p>
          <a:p>
            <a:pPr marL="114300" indent="0">
              <a:buNone/>
            </a:pPr>
            <a:r>
              <a:rPr lang="en-CA" sz="2000" b="1" dirty="0">
                <a:latin typeface="Open Sans"/>
              </a:rPr>
              <a:t>Research</a:t>
            </a:r>
          </a:p>
          <a:p>
            <a:pPr marL="114300" indent="0">
              <a:buNone/>
            </a:pPr>
            <a:r>
              <a:rPr lang="en-CA" sz="2000" i="1" dirty="0">
                <a:latin typeface="Open Sans"/>
              </a:rPr>
              <a:t>A disciplined inquiry or investigation with the goal of gaining or extending knowledge.</a:t>
            </a:r>
          </a:p>
          <a:p>
            <a:pPr marL="114300" indent="0">
              <a:buNone/>
            </a:pPr>
            <a:endParaRPr lang="en-CA" sz="2000" b="1" dirty="0">
              <a:latin typeface="Open Sans"/>
            </a:endParaRPr>
          </a:p>
          <a:p>
            <a:pPr marL="114300" indent="0">
              <a:buNone/>
            </a:pPr>
            <a:r>
              <a:rPr lang="en-CA" sz="2000" b="1" dirty="0">
                <a:latin typeface="Open Sans"/>
              </a:rPr>
              <a:t>Ethics</a:t>
            </a:r>
          </a:p>
          <a:p>
            <a:pPr marL="114300" indent="0">
              <a:buNone/>
            </a:pPr>
            <a:r>
              <a:rPr lang="en-CA" sz="2000" i="1" dirty="0">
                <a:latin typeface="Open Sans"/>
              </a:rPr>
              <a:t>Principles or values used to define acceptable conduct. Ethical guidelines help distinguish between good and bad and right or wrong.</a:t>
            </a:r>
          </a:p>
          <a:p>
            <a:pPr marL="114300" indent="0">
              <a:buNone/>
            </a:pPr>
            <a:endParaRPr lang="en-CA" sz="2000" i="1" dirty="0">
              <a:latin typeface="Open Sans"/>
            </a:endParaRPr>
          </a:p>
          <a:p>
            <a:pPr marL="114300" indent="0">
              <a:buNone/>
            </a:pPr>
            <a:r>
              <a:rPr lang="en-CA" sz="2000" b="1" dirty="0">
                <a:latin typeface="Open Sans"/>
              </a:rPr>
              <a:t>Research Ethics</a:t>
            </a:r>
          </a:p>
          <a:p>
            <a:pPr marL="114300" indent="0">
              <a:buNone/>
            </a:pPr>
            <a:r>
              <a:rPr lang="en-CA" sz="2000" i="1" dirty="0">
                <a:latin typeface="Open Sans"/>
              </a:rPr>
              <a:t>Applying sound moral principles when conducting scientific inquiry.</a:t>
            </a:r>
          </a:p>
        </p:txBody>
      </p:sp>
    </p:spTree>
    <p:extLst>
      <p:ext uri="{BB962C8B-B14F-4D97-AF65-F5344CB8AC3E}">
        <p14:creationId xmlns:p14="http://schemas.microsoft.com/office/powerpoint/2010/main" val="2989464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Vulnerable Populations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353266"/>
            <a:ext cx="955416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CA" sz="2000" b="1" dirty="0">
                <a:latin typeface="Open Sans" panose="020B0606030504020204"/>
              </a:rPr>
              <a:t>Vulnerable populations include people: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Under age 18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With intellectual difficulties or mental illness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Receiving medical treatment; with on-going health issues; </a:t>
            </a:r>
            <a:r>
              <a:rPr lang="en-CA" sz="2000" dirty="0" err="1">
                <a:latin typeface="Open Sans" panose="020B0606030504020204"/>
              </a:rPr>
              <a:t>ini</a:t>
            </a:r>
            <a:r>
              <a:rPr lang="en-CA" sz="2000" dirty="0">
                <a:latin typeface="Open Sans" panose="020B0606030504020204"/>
              </a:rPr>
              <a:t> medical emergencies; in long-term care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In prison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/>
              </a:rPr>
              <a:t>Who are elderly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/>
              </a:rPr>
              <a:t>Aboriginal people				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/>
              </a:rPr>
              <a:t>People living in poverty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/>
              </a:rPr>
              <a:t>Otherwise unable to consent</a:t>
            </a:r>
          </a:p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4244609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Conflict of Interest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353266"/>
            <a:ext cx="9554168" cy="372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A conflict of interest may be real, potential or perceived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Conflict of interest may involve the researcher, the institution and/or participants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A conflict of interest may jeopardize integrity of research</a:t>
            </a:r>
          </a:p>
          <a:p>
            <a:pPr marL="4572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Some examples: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Power imbalance (boss/employee; teacher/student)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Interpersonal relationship (e.g. between researcher and participant)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Researcher has dual roles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Financial gain or reward </a:t>
            </a:r>
          </a:p>
        </p:txBody>
      </p:sp>
    </p:spTree>
    <p:extLst>
      <p:ext uri="{BB962C8B-B14F-4D97-AF65-F5344CB8AC3E}">
        <p14:creationId xmlns:p14="http://schemas.microsoft.com/office/powerpoint/2010/main" val="348553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Types of REB Decisions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636579" y="1377330"/>
            <a:ext cx="955416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CA" sz="2000" dirty="0">
                <a:latin typeface="Open Sans" panose="020B0606030504020204"/>
              </a:rPr>
              <a:t>When the REB reviews your application, it will deliver one of the following decisions:</a:t>
            </a:r>
          </a:p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Approved </a:t>
            </a:r>
          </a:p>
          <a:p>
            <a:pPr marL="114300" indent="0">
              <a:buNone/>
            </a:pPr>
            <a:r>
              <a:rPr lang="en-CA" sz="2000" dirty="0">
                <a:latin typeface="Open Sans" panose="020B0606030504020204"/>
              </a:rPr>
              <a:t>(You may begin data collection)</a:t>
            </a:r>
          </a:p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Recommended for Approval </a:t>
            </a:r>
          </a:p>
          <a:p>
            <a:pPr marL="114300" indent="0">
              <a:buNone/>
            </a:pPr>
            <a:r>
              <a:rPr lang="en-CA" sz="2000" dirty="0">
                <a:latin typeface="Open Sans" panose="020B0606030504020204"/>
              </a:rPr>
              <a:t>(Questions from REB need to be addressed. You must submit revised application for review by REB chair &amp; Applied Research &amp; Innovation Department staff)</a:t>
            </a:r>
          </a:p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Pending Approval</a:t>
            </a:r>
          </a:p>
          <a:p>
            <a:pPr marL="114300" indent="0">
              <a:buNone/>
            </a:pPr>
            <a:r>
              <a:rPr lang="en-CA" sz="2000" dirty="0">
                <a:latin typeface="Open Sans" panose="020B0606030504020204"/>
              </a:rPr>
              <a:t>(Significant issues/questions from REB to be addressed. Revised application must be resubmitted for review by REB.)</a:t>
            </a:r>
          </a:p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Not approved</a:t>
            </a:r>
          </a:p>
          <a:p>
            <a:pPr marL="114300" indent="0">
              <a:buNone/>
            </a:pPr>
            <a:r>
              <a:rPr lang="en-CA" sz="2000" dirty="0">
                <a:latin typeface="Open Sans" panose="020B0606030504020204"/>
              </a:rPr>
              <a:t>(Applicant may appeal decision. The REB at Durham College would be the appeal board for Loyalist College.)</a:t>
            </a:r>
          </a:p>
        </p:txBody>
      </p:sp>
    </p:spTree>
    <p:extLst>
      <p:ext uri="{BB962C8B-B14F-4D97-AF65-F5344CB8AC3E}">
        <p14:creationId xmlns:p14="http://schemas.microsoft.com/office/powerpoint/2010/main" val="3946061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Website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636579" y="1377330"/>
            <a:ext cx="9554168" cy="3736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2000" dirty="0">
                <a:latin typeface="Open Sans" panose="020B0606030504020204"/>
                <a:hlinkClick r:id="rId3"/>
              </a:rPr>
              <a:t>https://loyalistappliedresearch.com/research-ethics-board-ario</a:t>
            </a:r>
            <a:endParaRPr lang="en-US" sz="2000" dirty="0">
              <a:latin typeface="Open Sans" panose="020B0606030504020204"/>
            </a:endParaRPr>
          </a:p>
          <a:p>
            <a:pPr marL="114300" indent="0">
              <a:buNone/>
            </a:pPr>
            <a:endParaRPr lang="en-US" sz="2000" b="1" dirty="0">
              <a:latin typeface="Open Sans" panose="020B0606030504020204"/>
            </a:endParaRPr>
          </a:p>
          <a:p>
            <a:pPr marL="114300" indent="0">
              <a:buNone/>
            </a:pPr>
            <a:r>
              <a:rPr lang="en-US" sz="2000" b="1" dirty="0">
                <a:latin typeface="Open Sans" panose="020B0606030504020204"/>
              </a:rPr>
              <a:t>REB Policies and Forms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AOP 220: Integrity in Research and Scholarship (under review)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Loyalist College REB application form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Completion and Termination form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Renewal and Amendment form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Adverse Event form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Acknowledgement of Course-Based Research with Human Participants form</a:t>
            </a:r>
          </a:p>
        </p:txBody>
      </p:sp>
    </p:spTree>
    <p:extLst>
      <p:ext uri="{BB962C8B-B14F-4D97-AF65-F5344CB8AC3E}">
        <p14:creationId xmlns:p14="http://schemas.microsoft.com/office/powerpoint/2010/main" val="4017485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Sources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636579" y="1377330"/>
            <a:ext cx="95541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latin typeface="Open Sans" panose="020B0606030504020204"/>
              </a:rPr>
              <a:t>Sarah Matthews, Research Services Officer, Applied Research Office, St. Lawrence College, Kingston</a:t>
            </a:r>
          </a:p>
          <a:p>
            <a:endParaRPr lang="en-CA" sz="2000" dirty="0">
              <a:latin typeface="Open Sans" panose="020B0606030504020204"/>
            </a:endParaRPr>
          </a:p>
          <a:p>
            <a:r>
              <a:rPr lang="en-CA" sz="2000" dirty="0">
                <a:latin typeface="Open Sans" panose="020B0606030504020204"/>
              </a:rPr>
              <a:t>Canadian Institutes of Health Research, Natural Sciences and Engineering Research Council of Canada, Social Sciences and Humanities Research Council of Canada, Tri-Council Policy Statement: Ethical Conduct for Research Involving Humans, 2018.</a:t>
            </a:r>
          </a:p>
          <a:p>
            <a:endParaRPr lang="en-CA" sz="2000" dirty="0">
              <a:latin typeface="Open Sans" panose="020B0606030504020204"/>
            </a:endParaRPr>
          </a:p>
          <a:p>
            <a:pPr marL="411480" lvl="1" indent="0">
              <a:buNone/>
            </a:pPr>
            <a:r>
              <a:rPr lang="en-US" sz="2000" dirty="0">
                <a:latin typeface="Open Sans" panose="020B0606030504020204"/>
                <a:hlinkClick r:id="rId3"/>
              </a:rPr>
              <a:t>https://ethics.gc.ca/eng/policy-politique_tcps2-eptc2_2018.html</a:t>
            </a:r>
            <a:endParaRPr lang="en-CA" sz="2000" dirty="0">
              <a:latin typeface="Open Sans" panose="020B0606030504020204"/>
            </a:endParaRPr>
          </a:p>
          <a:p>
            <a:r>
              <a:rPr lang="en-CA" sz="2000" i="1" dirty="0">
                <a:latin typeface="Open Sans" panose="020B0606030504020204"/>
              </a:rPr>
              <a:t>A Guide to the Personal Health Information Protection Act, December 2004, </a:t>
            </a:r>
            <a:r>
              <a:rPr lang="en-CA" sz="2000" dirty="0">
                <a:latin typeface="Open Sans" panose="020B0606030504020204"/>
              </a:rPr>
              <a:t>by Ann </a:t>
            </a:r>
            <a:r>
              <a:rPr lang="en-CA" sz="2000" dirty="0" err="1">
                <a:latin typeface="Open Sans" panose="020B0606030504020204"/>
              </a:rPr>
              <a:t>Cavoukian</a:t>
            </a:r>
            <a:r>
              <a:rPr lang="en-CA" sz="2000" dirty="0">
                <a:latin typeface="Open Sans" panose="020B0606030504020204"/>
              </a:rPr>
              <a:t>, Ph.D., Information &amp; Privacy Commissioner for Ontario.</a:t>
            </a:r>
          </a:p>
          <a:p>
            <a:pPr marL="411480" lvl="1" indent="0">
              <a:buNone/>
            </a:pPr>
            <a:r>
              <a:rPr lang="en-US" sz="2000" dirty="0">
                <a:latin typeface="Open Sans" panose="020B0606030504020204"/>
                <a:hlinkClick r:id="rId4"/>
              </a:rPr>
              <a:t>https://www.ipc.on.ca/resource/a-guide-to-the-personal-health-information-protection-act/</a:t>
            </a:r>
            <a:endParaRPr lang="en-US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4038743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What is an REB?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222990"/>
            <a:ext cx="95541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endParaRPr lang="en-CA" sz="2000" b="1" dirty="0">
              <a:latin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A panel that evaluates research proposals involving human participants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Deliberations &amp; decisions are confidential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REB members have a range of experience and expertise (data collection, research, science, technology, legal knowledge, ethics guidelines)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Primary </a:t>
            </a:r>
            <a:r>
              <a:rPr lang="en-US" sz="2000" dirty="0">
                <a:latin typeface="Open Sans" panose="020B0606030504020204"/>
              </a:rPr>
              <a:t>duty: to ensure human participants in a research study are protected and respected</a:t>
            </a:r>
          </a:p>
          <a:p>
            <a:endParaRPr lang="en-US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REB members function as advocates on behalf of human participants in a proposed study</a:t>
            </a:r>
          </a:p>
        </p:txBody>
      </p:sp>
    </p:spTree>
    <p:extLst>
      <p:ext uri="{BB962C8B-B14F-4D97-AF65-F5344CB8AC3E}">
        <p14:creationId xmlns:p14="http://schemas.microsoft.com/office/powerpoint/2010/main" val="3890231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The REB at Loyalist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222990"/>
            <a:ext cx="95541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endParaRPr lang="en-CA" sz="2000" b="1" dirty="0">
              <a:latin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Functions independently from the 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Receives no financial compensation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Faculty and staff of the College; at least one community member (all are volunteers)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Formed in 2015; meets monthly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St. Lawrence College REB evaluated Loyalist applications before 2015</a:t>
            </a:r>
          </a:p>
        </p:txBody>
      </p:sp>
    </p:spTree>
    <p:extLst>
      <p:ext uri="{BB962C8B-B14F-4D97-AF65-F5344CB8AC3E}">
        <p14:creationId xmlns:p14="http://schemas.microsoft.com/office/powerpoint/2010/main" val="762472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Who is on the Loyalist REB?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222990"/>
            <a:ext cx="95541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endParaRPr lang="en-CA" sz="2000" b="1" dirty="0">
              <a:latin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A minimum of five members (faculty &amp; staff)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Two community members not affiliated with the College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A chair (or co-chairs)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Members must be Canadian citizens or permanent residents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A list of REB members is posted at:</a:t>
            </a:r>
          </a:p>
          <a:p>
            <a:pPr marL="75438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/>
                <a:hlinkClick r:id="rId3"/>
              </a:rPr>
              <a:t>https://loyalistappliedresearch.com/research-ethics-board-ario</a:t>
            </a:r>
            <a:endParaRPr lang="en-US" sz="2000" dirty="0">
              <a:latin typeface="Open Sans" panose="020B0606030504020204"/>
            </a:endParaRPr>
          </a:p>
          <a:p>
            <a:pPr marL="411480" lvl="1"/>
            <a:endParaRPr lang="en-CA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31478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Mandate of Loyalist REB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222990"/>
            <a:ext cx="95541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endParaRPr lang="en-CA" sz="2000" b="1" dirty="0">
              <a:latin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r>
              <a:rPr lang="en-CA" sz="2000" dirty="0">
                <a:latin typeface="Open Sans" panose="020B0606030504020204"/>
              </a:rPr>
              <a:t>Ensure research involving human participants meets standards detailed in the Tri-Council* Policy Statement on Ethical Conduct for Research Involving Human Participants</a:t>
            </a:r>
          </a:p>
          <a:p>
            <a:endParaRPr lang="en-CA" sz="2000" dirty="0">
              <a:latin typeface="Open Sans" panose="020B0606030504020204"/>
            </a:endParaRPr>
          </a:p>
          <a:p>
            <a:pPr marL="411480" lvl="1" indent="0">
              <a:buNone/>
            </a:pPr>
            <a:r>
              <a:rPr lang="en-US" sz="2000" dirty="0">
                <a:latin typeface="Open Sans" panose="020B0606030504020204"/>
                <a:hlinkClick r:id="rId3"/>
              </a:rPr>
              <a:t>https://ethics.gc.ca/eng/policy-politique_tcps2-eptc2_2018.html</a:t>
            </a:r>
            <a:endParaRPr lang="en-CA" sz="2000" dirty="0">
              <a:latin typeface="Open Sans" panose="020B0606030504020204"/>
            </a:endParaRPr>
          </a:p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  <a:p>
            <a:pPr marL="114300" indent="0">
              <a:buNone/>
            </a:pPr>
            <a:r>
              <a:rPr lang="en-CA" sz="2000" dirty="0">
                <a:latin typeface="Open Sans" panose="020B0606030504020204"/>
              </a:rPr>
              <a:t>*</a:t>
            </a:r>
            <a:r>
              <a:rPr lang="en-CA" sz="2000" i="1" dirty="0">
                <a:latin typeface="Open Sans" panose="020B0606030504020204"/>
              </a:rPr>
              <a:t>Tri-Council is: Canadian Institutes of Health Research; Natural Sciences and Engineering Research Council of Canada; Social Sciences and Humanities Research Council of Canada</a:t>
            </a:r>
          </a:p>
          <a:p>
            <a:endParaRPr lang="en-US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81017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Tri-Council Policy Statement (TCPS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222990"/>
            <a:ext cx="95541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endParaRPr lang="en-CA" sz="2000" b="1" dirty="0">
              <a:latin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Policy Statement: Ethical Conduct of Research Involving Human Participants (1998, 2010, 2014)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REB members must complete TCPS2 on-line training certification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Website:</a:t>
            </a:r>
          </a:p>
          <a:p>
            <a:pPr marL="75438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/>
                <a:hlinkClick r:id="rId3"/>
              </a:rPr>
              <a:t>http://tcps2core.ca/welcome</a:t>
            </a:r>
            <a:endParaRPr lang="en-US" sz="2000" dirty="0">
              <a:latin typeface="Open Sans" panose="020B0606030504020204"/>
            </a:endParaRPr>
          </a:p>
          <a:p>
            <a:pPr marL="754380" lvl="1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Open Sans" panose="020B0606030504020204"/>
              </a:rPr>
              <a:t>Three principles define value of human dignity: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000" dirty="0">
                <a:latin typeface="Open Sans" panose="020B0606030504020204"/>
              </a:rPr>
              <a:t>Respect for persons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000" dirty="0">
                <a:latin typeface="Open Sans" panose="020B0606030504020204"/>
              </a:rPr>
              <a:t>Concern for welfare of participants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000" dirty="0">
                <a:latin typeface="Open Sans" panose="020B0606030504020204"/>
              </a:rPr>
              <a:t>Justice and Fairness</a:t>
            </a:r>
            <a:endParaRPr lang="en-US" sz="2000" dirty="0">
              <a:latin typeface="Open Sans" panose="020B0606030504020204"/>
            </a:endParaRPr>
          </a:p>
          <a:p>
            <a:endParaRPr lang="en-US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899628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Tri-Council Policy Statement (TCPS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222990"/>
            <a:ext cx="955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endParaRPr lang="en-CA" sz="2000" b="1" dirty="0">
              <a:latin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Open Sans" panose="020B0606030504020204"/>
            </a:endParaRPr>
          </a:p>
        </p:txBody>
      </p:sp>
      <p:pic>
        <p:nvPicPr>
          <p:cNvPr id="7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834" y="1296658"/>
            <a:ext cx="8358943" cy="5227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4727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5533EE-589F-E34B-871E-3F8B3EE16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967" y="6062247"/>
            <a:ext cx="1050917" cy="4621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DFFE326-A689-4048-9A13-A7B23C925C7F}"/>
              </a:ext>
            </a:extLst>
          </p:cNvPr>
          <p:cNvSpPr txBox="1"/>
          <p:nvPr/>
        </p:nvSpPr>
        <p:spPr>
          <a:xfrm>
            <a:off x="720800" y="654373"/>
            <a:ext cx="642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4215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What Project Require REB Approval?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083F3-149A-6049-A074-2B48831DB84D}"/>
              </a:ext>
            </a:extLst>
          </p:cNvPr>
          <p:cNvSpPr txBox="1"/>
          <p:nvPr/>
        </p:nvSpPr>
        <p:spPr>
          <a:xfrm>
            <a:off x="720800" y="1222990"/>
            <a:ext cx="95541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000" dirty="0">
              <a:latin typeface="Open Sans" panose="020B0606030504020204"/>
            </a:endParaRPr>
          </a:p>
          <a:p>
            <a:pPr marL="114300" indent="0">
              <a:buNone/>
            </a:pPr>
            <a:r>
              <a:rPr lang="en-CA" sz="2000" b="1" dirty="0">
                <a:latin typeface="Open Sans" panose="020B0606030504020204"/>
              </a:rPr>
              <a:t>Research on human subjects, including</a:t>
            </a:r>
            <a:r>
              <a:rPr lang="en-CA" sz="2000" dirty="0">
                <a:latin typeface="Open Sans" panose="020B0606030504020204"/>
              </a:rPr>
              <a:t>:</a:t>
            </a:r>
          </a:p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CA" sz="2000" dirty="0">
                <a:latin typeface="Open Sans" panose="020B0606030504020204"/>
              </a:rPr>
              <a:t>Human tissues or biological fluids</a:t>
            </a:r>
          </a:p>
          <a:p>
            <a:pPr>
              <a:buFont typeface="Wingdings" panose="05000000000000000000" pitchFamily="2" charset="2"/>
              <a:buChar char="ü"/>
            </a:pPr>
            <a:endParaRPr lang="en-CA" sz="2000" dirty="0">
              <a:latin typeface="Open Sans" panose="020B060603050402020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CA" sz="2000" dirty="0">
                <a:latin typeface="Open Sans" panose="020B0606030504020204"/>
              </a:rPr>
              <a:t>Human remains or cadavers</a:t>
            </a:r>
          </a:p>
          <a:p>
            <a:pPr>
              <a:buFont typeface="Wingdings" panose="05000000000000000000" pitchFamily="2" charset="2"/>
              <a:buChar char="ü"/>
            </a:pPr>
            <a:endParaRPr lang="en-CA" sz="2000" dirty="0">
              <a:latin typeface="Open Sans" panose="020B060603050402020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CA" sz="2000" dirty="0">
                <a:latin typeface="Open Sans" panose="020B0606030504020204"/>
              </a:rPr>
              <a:t>Embryos or fetuses</a:t>
            </a:r>
          </a:p>
          <a:p>
            <a:pPr>
              <a:buFont typeface="Wingdings" panose="05000000000000000000" pitchFamily="2" charset="2"/>
              <a:buChar char="ü"/>
            </a:pPr>
            <a:endParaRPr lang="en-CA" sz="2000" dirty="0">
              <a:latin typeface="Open Sans" panose="020B0606030504020204"/>
            </a:endParaRPr>
          </a:p>
          <a:p>
            <a:pPr marL="114300" indent="0">
              <a:buNone/>
            </a:pPr>
            <a:r>
              <a:rPr lang="en-CA" sz="2000" b="1" dirty="0">
                <a:latin typeface="Open Sans" panose="020B0606030504020204"/>
              </a:rPr>
              <a:t>Studies involving human research:</a:t>
            </a:r>
          </a:p>
          <a:p>
            <a:pPr marL="114300" indent="0">
              <a:buNone/>
            </a:pPr>
            <a:endParaRPr lang="en-CA" sz="2000" dirty="0">
              <a:latin typeface="Open Sans" panose="020B060603050402020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CA" sz="2000" dirty="0">
                <a:latin typeface="Open Sans" panose="020B0606030504020204"/>
              </a:rPr>
              <a:t>Conducted by College faculty, staff or students</a:t>
            </a:r>
          </a:p>
          <a:p>
            <a:pPr>
              <a:buFont typeface="Wingdings" panose="05000000000000000000" pitchFamily="2" charset="2"/>
              <a:buChar char="ü"/>
            </a:pPr>
            <a:endParaRPr lang="en-CA" sz="2000" dirty="0">
              <a:latin typeface="Open Sans" panose="020B060603050402020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CA" sz="2000" dirty="0">
                <a:latin typeface="Open Sans" panose="020B0606030504020204"/>
              </a:rPr>
              <a:t>Conducted on College premises</a:t>
            </a:r>
          </a:p>
          <a:p>
            <a:pPr>
              <a:buFont typeface="Wingdings" panose="05000000000000000000" pitchFamily="2" charset="2"/>
              <a:buChar char="ü"/>
            </a:pPr>
            <a:endParaRPr lang="en-CA" sz="2000" dirty="0">
              <a:latin typeface="Open Sans" panose="020B060603050402020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CA" sz="2000" dirty="0">
                <a:latin typeface="Open Sans" panose="020B0606030504020204"/>
              </a:rPr>
              <a:t>Involves use of resources/facilities at the College</a:t>
            </a:r>
            <a:endParaRPr lang="en-US" sz="2000" dirty="0">
              <a:latin typeface="Open Sans" panose="020B0606030504020204"/>
            </a:endParaRPr>
          </a:p>
          <a:p>
            <a:endParaRPr lang="en-CA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62876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86006F80BBCB478A1F932E8506B520" ma:contentTypeVersion="0" ma:contentTypeDescription="Create a new document." ma:contentTypeScope="" ma:versionID="8ecb92dc6b26acabc91fa7798ee2f24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5AB8F4-EF21-4761-A9E3-C5F0EEE7D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F121D6C-516E-4548-8119-849D717703E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4384704-02DC-4803-A900-1391B98ACB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1577</Words>
  <Application>Microsoft Macintosh PowerPoint</Application>
  <PresentationFormat>Widescreen</PresentationFormat>
  <Paragraphs>257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Open Sans</vt:lpstr>
      <vt:lpstr>Open Sans SemiBold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Hall</dc:creator>
  <cp:lastModifiedBy>Livea Maria Carreira</cp:lastModifiedBy>
  <cp:revision>28</cp:revision>
  <dcterms:created xsi:type="dcterms:W3CDTF">2021-08-12T18:00:55Z</dcterms:created>
  <dcterms:modified xsi:type="dcterms:W3CDTF">2023-03-10T15:25:03Z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0x010100A886006F80BBCB478A1F932E8506B520</vt:lpwstr>
  </property>
</Properties>
</file>